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94" r:id="rId5"/>
    <p:sldId id="295" r:id="rId6"/>
    <p:sldId id="296" r:id="rId7"/>
    <p:sldId id="293" r:id="rId8"/>
    <p:sldId id="297" r:id="rId9"/>
    <p:sldId id="298" r:id="rId10"/>
    <p:sldId id="299" r:id="rId11"/>
    <p:sldId id="300" r:id="rId12"/>
    <p:sldId id="303" r:id="rId13"/>
    <p:sldId id="301" r:id="rId14"/>
    <p:sldId id="302" r:id="rId15"/>
    <p:sldId id="304" r:id="rId16"/>
    <p:sldId id="305" r:id="rId17"/>
    <p:sldId id="306" r:id="rId18"/>
    <p:sldId id="307" r:id="rId19"/>
    <p:sldId id="309" r:id="rId20"/>
    <p:sldId id="308" r:id="rId21"/>
    <p:sldId id="27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기범" initials="기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406" autoAdjust="0"/>
  </p:normalViewPr>
  <p:slideViewPr>
    <p:cSldViewPr snapToGrid="0">
      <p:cViewPr varScale="1">
        <p:scale>
          <a:sx n="100" d="100"/>
          <a:sy n="100" d="100"/>
        </p:scale>
        <p:origin x="72" y="78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commentAuthors" Target="commentAuthors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CD097A-5759-4135-9984-2451C32C34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17CD097A-5759-4135-9984-2451C32C345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74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66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569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879181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34448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051517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80440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37055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jpeg"  /><Relationship Id="rId4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jpeg"  /><Relationship Id="rId4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772026" y="1214438"/>
            <a:ext cx="10647948" cy="23876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/>
              <a:t>High-Resolution Image Synthesis with Latent Diffusion Models</a:t>
            </a:r>
            <a:endParaRPr lang="en-US" altLang="ko-KR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논문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2-1. Discrete Cosine Transform(DCT)</a:t>
            </a:r>
          </a:p>
          <a:p>
            <a:pPr lvl="0">
              <a:defRPr/>
            </a:pPr>
            <a:r>
              <a:rPr lang="ko-KR" altLang="en-US" sz="2300"/>
              <a:t>사진을 압축하는 방법 중 하나로 </a:t>
            </a:r>
            <a:r>
              <a:rPr lang="en-US" altLang="ko-KR" sz="2300"/>
              <a:t>JPEG</a:t>
            </a:r>
            <a:r>
              <a:rPr lang="ko-KR" altLang="en-US" sz="2300"/>
              <a:t>에서 사용되는 방식</a:t>
            </a:r>
          </a:p>
          <a:p>
            <a:pPr lvl="0">
              <a:defRPr/>
            </a:pPr>
            <a:r>
              <a:rPr lang="ko-KR" altLang="en-US" sz="2300"/>
              <a:t>이미지를 공간 영역(Spatial Domain)에서 주파수 영역(Frequency Domain)으로 변환</a:t>
            </a:r>
          </a:p>
          <a:p>
            <a:pPr lvl="0">
              <a:defRPr/>
            </a:pPr>
            <a:r>
              <a:rPr lang="en-US" altLang="ko-KR" sz="2300"/>
              <a:t>8*8 </a:t>
            </a:r>
            <a:r>
              <a:rPr lang="ko-KR" altLang="en-US" sz="2300"/>
              <a:t>픽셀의 블록으로 분할한 후</a:t>
            </a:r>
            <a:r>
              <a:rPr lang="en-US" altLang="ko-KR" sz="2300"/>
              <a:t>, cos</a:t>
            </a:r>
            <a:r>
              <a:rPr lang="ko-KR" altLang="en-US" sz="2300"/>
              <a:t>의 합으로 표현</a:t>
            </a:r>
          </a:p>
          <a:p>
            <a:pPr lvl="0">
              <a:defRPr/>
            </a:pPr>
            <a:endParaRPr lang="en-US" altLang="ko-KR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7148" y="4067111"/>
            <a:ext cx="5539644" cy="782775"/>
          </a:xfrm>
          <a:prstGeom prst="rect">
            <a:avLst/>
          </a:prstGeom>
        </p:spPr>
      </p:pic>
      <p:sp>
        <p:nvSpPr>
          <p:cNvPr id="1028" name="내용 개체 틀 2"/>
          <p:cNvSpPr txBox="1"/>
          <p:nvPr/>
        </p:nvSpPr>
        <p:spPr>
          <a:xfrm>
            <a:off x="7014785" y="5002093"/>
            <a:ext cx="4439039" cy="126720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f(x,y) : 이미지에서 (x,y) 위치의 픽셀 값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M, N : 변환을 적용할 블록의 크기(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보통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8*8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or 16*16)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DCT(u,v) : (u,v) 위치의 DCT 계수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C(u), C(v)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: 정규화 계수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로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, u와 v가 0일 때 sqrt(1/N) 의 값을 가지며, 그렇지 않으면 sqrt(2/N) 의 값을 가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000000"/>
                </a:solidFill>
                <a:effectLst/>
              </a:rPr>
              <a:t>짐</a:t>
            </a:r>
          </a:p>
        </p:txBody>
      </p: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899" y="4142846"/>
            <a:ext cx="5844117" cy="2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2-1. Discrete Cosine Transform(DCT)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839" y="2474869"/>
            <a:ext cx="10715625" cy="1908262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1652" y="4600574"/>
            <a:ext cx="5087710" cy="1880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51650"/>
          <a:stretch>
            <a:fillRect/>
          </a:stretch>
        </p:blipFill>
        <p:spPr>
          <a:xfrm>
            <a:off x="6392640" y="4509618"/>
            <a:ext cx="5201483" cy="191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2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2-2.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DCT</a:t>
            </a:r>
            <a:r>
              <a:rPr lang="ko-KR" altLang="en-US"/>
              <a:t> 방법으로 </a:t>
            </a:r>
            <a:r>
              <a:rPr lang="en-US" altLang="ko-KR"/>
              <a:t>source</a:t>
            </a:r>
            <a:r>
              <a:rPr lang="ko-KR" altLang="en-US"/>
              <a:t> 이미지와 </a:t>
            </a:r>
            <a:r>
              <a:rPr lang="en-US" altLang="ko-KR"/>
              <a:t>target</a:t>
            </a:r>
            <a:r>
              <a:rPr lang="ko-KR" altLang="en-US"/>
              <a:t> 이미지를 주파수 영역으로 변환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그 후</a:t>
            </a:r>
            <a:r>
              <a:rPr lang="en-US" altLang="ko-KR"/>
              <a:t>,</a:t>
            </a:r>
            <a:r>
              <a:rPr lang="ko-KR" altLang="en-US"/>
              <a:t> 주파수 이미지끼리 비교하여 인지적인 관점에서 차이를 계산하는 방법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luminance masking, contrast masking,</a:t>
            </a:r>
            <a:r>
              <a:rPr lang="ko-KR" altLang="en-US"/>
              <a:t> 그리고</a:t>
            </a:r>
            <a:r>
              <a:rPr lang="en-US" altLang="ko-KR"/>
              <a:t> sensitivity</a:t>
            </a:r>
            <a:r>
              <a:rPr lang="ko-KR" altLang="en-US"/>
              <a:t>를 고려하여 계산</a:t>
            </a:r>
            <a:endParaRPr lang="ko-KR" altLang="en-US"/>
          </a:p>
          <a:p>
            <a:pPr marL="0" lvl="0" indent="0"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3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2-2. Watson’s Perceptual Model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7590" y="2805652"/>
            <a:ext cx="4553585" cy="1028843"/>
          </a:xfrm>
          <a:prstGeom prst="rect">
            <a:avLst/>
          </a:prstGeom>
        </p:spPr>
      </p:pic>
      <p:sp>
        <p:nvSpPr>
          <p:cNvPr id="1029" name="내용 개체 틀 2"/>
          <p:cNvSpPr txBox="1"/>
          <p:nvPr/>
        </p:nvSpPr>
        <p:spPr>
          <a:xfrm>
            <a:off x="6614028" y="3002454"/>
            <a:ext cx="5120342" cy="33045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C_ijk: source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계수</a:t>
            </a:r>
            <a:endParaRPr lang="ko-KR" altLang="en-US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C’_ijk: target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계수</a:t>
            </a:r>
            <a:endParaRPr lang="ko-KR" altLang="en-US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S_ijk: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이미지의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k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번째 블록의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(i,j)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DCT 계수의 민감도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T: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sensity 테이블로, 이미지의 개별 DCT 성분에 대한 변화에 대한 인간의 민감도를 저장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T_L_ijk: </a:t>
            </a:r>
            <a:r>
              <a:rPr lang="en-US" altLang="ko-KR" sz="1100" baseline="0">
                <a:solidFill>
                  <a:srgbClr val="000000"/>
                </a:solidFill>
              </a:rPr>
              <a:t>luminance masking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 임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계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값으로, 각 블록의 DCT 계수에 대한 인간의 민감도를 밝기에 따라 조정한 값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C_00k: 이는 k번째 블록의 평균 밝기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C¯_00: 모든 블록의 C_00k 값의 평균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l-GR" altLang="en-US" sz="1100" baseline="0">
                <a:solidFill>
                  <a:srgbClr val="000000"/>
                </a:solidFill>
                <a:effectLst/>
              </a:rPr>
              <a:t>α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고정된 상수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제안된 값은 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0.649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r>
              <a:rPr lang="en-US" altLang="ko-KR" sz="1100" baseline="0">
                <a:solidFill>
                  <a:srgbClr val="000000"/>
                </a:solidFill>
                <a:effectLst/>
              </a:rPr>
              <a:t>r: 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고정된 상수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1100" baseline="0">
                <a:solidFill>
                  <a:srgbClr val="000000"/>
                </a:solidFill>
                <a:effectLst/>
              </a:rPr>
              <a:t> 제안된 값은</a:t>
            </a:r>
            <a:r>
              <a:rPr lang="en-US" altLang="ko-KR" sz="1100" baseline="0">
                <a:solidFill>
                  <a:srgbClr val="000000"/>
                </a:solidFill>
                <a:effectLst/>
              </a:rPr>
              <a:t> 0.7</a:t>
            </a:r>
            <a:endParaRPr lang="en-US" altLang="ko-KR" sz="1100" baseline="0">
              <a:solidFill>
                <a:srgbClr val="000000"/>
              </a:solidFill>
              <a:effectLst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0"/>
              </a:spcBef>
              <a:buFont typeface="Arial"/>
              <a:buChar char="•"/>
              <a:defRPr/>
            </a:pPr>
            <a:endParaRPr lang="en-US" altLang="ko-KR" sz="1100" baseline="0">
              <a:solidFill>
                <a:srgbClr val="000000"/>
              </a:solidFill>
              <a:effectLst/>
            </a:endParaRPr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8224" y="4224472"/>
            <a:ext cx="2762635" cy="933580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0502" y="5736127"/>
            <a:ext cx="4324953" cy="5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6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Watson’s Perceptual Model</a:t>
            </a:r>
            <a:r>
              <a:rPr lang="ko-KR" altLang="en-US"/>
              <a:t>을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</a:t>
            </a:r>
            <a:r>
              <a:rPr lang="en-US" altLang="ko-KR"/>
              <a:t>smooth-maximum function</a:t>
            </a:r>
            <a:r>
              <a:rPr lang="ko-KR" altLang="en-US"/>
              <a:t>을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적용해 연속적이고 미분가능한 </a:t>
            </a: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/>
              <a:t>  함수로 변경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09644" y="3011677"/>
            <a:ext cx="4298950" cy="2755031"/>
          </a:xfrm>
          <a:prstGeom prst="rect">
            <a:avLst/>
          </a:prstGeom>
        </p:spPr>
      </p:pic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1800" y="4559334"/>
            <a:ext cx="3494864" cy="996120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1369" y="5666988"/>
            <a:ext cx="3867689" cy="6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6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Watson-DFT, Watson-FFT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en-US" altLang="ko-KR"/>
              <a:t>DCT</a:t>
            </a:r>
            <a:r>
              <a:rPr lang="ko-KR" altLang="en-US"/>
              <a:t>를 통해 이미지를 주파수 영역으로 변환했던 과정을 </a:t>
            </a:r>
            <a:r>
              <a:rPr lang="en-US" altLang="ko-KR"/>
              <a:t>DFT</a:t>
            </a:r>
            <a:r>
              <a:rPr lang="ko-KR" altLang="en-US"/>
              <a:t> 혹은 </a:t>
            </a:r>
            <a:r>
              <a:rPr lang="en-US" altLang="ko-KR"/>
              <a:t>FFT</a:t>
            </a:r>
            <a:r>
              <a:rPr lang="ko-KR" altLang="en-US"/>
              <a:t>로 교체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D</a:t>
            </a:r>
            <a:r>
              <a:rPr lang="en-US" altLang="ko-KR"/>
              <a:t>FT</a:t>
            </a:r>
            <a:r>
              <a:rPr lang="ko-KR" altLang="en-US"/>
              <a:t> 혹은 </a:t>
            </a:r>
            <a:r>
              <a:rPr lang="en-US" altLang="ko-KR"/>
              <a:t>FFT</a:t>
            </a:r>
            <a:r>
              <a:rPr lang="ko-KR" altLang="en-US"/>
              <a:t> 방법으로 source 이미지와 target 이미지를 주파수 영역으로 변환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그 후, 주파수 이미지끼리 비교하여 인지적인 관점에서 차이를 계산하는 방법</a:t>
            </a: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4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2-3. Modified Watson’s Perceptual Model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Watson-VGG</a:t>
            </a:r>
            <a:endParaRPr lang="en-US" altLang="ko-KR"/>
          </a:p>
          <a:p>
            <a:pPr lvl="0">
              <a:buFontTx/>
              <a:buChar char="-"/>
              <a:defRPr/>
            </a:pPr>
            <a:r>
              <a:rPr lang="en-US" altLang="ko-KR"/>
              <a:t>pre-trained</a:t>
            </a:r>
            <a:r>
              <a:rPr lang="ko-KR" altLang="en-US"/>
              <a:t> </a:t>
            </a:r>
            <a:r>
              <a:rPr lang="en-US" altLang="ko-KR"/>
              <a:t>VGG16</a:t>
            </a:r>
            <a:r>
              <a:rPr lang="ko-KR" altLang="en-US"/>
              <a:t> 모델을 이용하여 이미지에서 특징을 추출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추출한 특징끼리 </a:t>
            </a:r>
            <a:r>
              <a:rPr lang="en-US" altLang="ko-KR"/>
              <a:t>watson distance</a:t>
            </a:r>
            <a:r>
              <a:rPr lang="ko-KR" altLang="en-US"/>
              <a:t>를 계산</a:t>
            </a:r>
            <a:endParaRPr lang="ko-KR" altLang="en-US"/>
          </a:p>
          <a:p>
            <a:pPr lvl="0">
              <a:buFontTx/>
              <a:buChar char="-"/>
              <a:defRPr/>
            </a:pPr>
            <a:r>
              <a:rPr lang="ko-KR" altLang="en-US"/>
              <a:t>이때 사용하는 </a:t>
            </a:r>
            <a:r>
              <a:rPr lang="en-US" altLang="ko-KR"/>
              <a:t>luminance masking, contrast masking</a:t>
            </a:r>
            <a:r>
              <a:rPr lang="ko-KR" altLang="en-US"/>
              <a:t> 값은 학습 가능하도록 설정하여 학습이 진행됨에 따라서 최적화</a:t>
            </a:r>
            <a:endParaRPr lang="ko-KR" altLang="en-US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9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1794" y="1693334"/>
            <a:ext cx="2855579" cy="3934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DCT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3885" y="0"/>
            <a:ext cx="946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Watson-fft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655" y="2789499"/>
            <a:ext cx="11114690" cy="3917414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686200"/>
            <a:ext cx="12192000" cy="429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8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1794" y="1693334"/>
            <a:ext cx="2855579" cy="3934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2. </a:t>
            </a:r>
            <a:r>
              <a:rPr lang="ko-KR" altLang="en-US"/>
              <a:t>모델</a:t>
            </a:r>
            <a:endParaRPr lang="ko-KR" altLang="en-US"/>
          </a:p>
        </p:txBody>
      </p:sp>
      <p:sp>
        <p:nvSpPr>
          <p:cNvPr id="5" name="내용 개체 틀 2"/>
          <p:cNvSpPr txBox="1"/>
          <p:nvPr/>
        </p:nvSpPr>
        <p:spPr>
          <a:xfrm>
            <a:off x="838199" y="1833889"/>
            <a:ext cx="10515599" cy="448268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/>
              <a:t>2-4.</a:t>
            </a:r>
            <a:r>
              <a:rPr lang="ko-KR" altLang="en-US"/>
              <a:t> </a:t>
            </a:r>
            <a:r>
              <a:rPr lang="en-US" altLang="ko-KR"/>
              <a:t>loss</a:t>
            </a:r>
            <a:r>
              <a:rPr lang="ko-KR" altLang="en-US"/>
              <a:t> 모델 간의 비교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Watson-vgg</a:t>
            </a:r>
            <a:endParaRPr lang="en-US" altLang="ko-KR"/>
          </a:p>
          <a:p>
            <a:pPr lvl="0">
              <a:buFontTx/>
              <a:buChar char="-"/>
              <a:defRPr/>
            </a:pPr>
            <a:endParaRPr lang="ko-KR" altLang="en-US"/>
          </a:p>
          <a:p>
            <a:pPr lvl="0">
              <a:buFontTx/>
              <a:buChar char="-"/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694606"/>
            <a:ext cx="12192000" cy="61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5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33889"/>
            <a:ext cx="10404550" cy="4482689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/>
              <a:t>Diffusion model</a:t>
            </a:r>
            <a:r>
              <a:rPr lang="ko-KR" altLang="en-US"/>
              <a:t>은 </a:t>
            </a:r>
            <a:r>
              <a:rPr lang="en-US" altLang="ko-KR"/>
              <a:t>image 및 여타 데이터 generation에 있어 SOTA를 달성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단</a:t>
            </a:r>
            <a:r>
              <a:rPr lang="en-US" altLang="ko-KR"/>
              <a:t>,</a:t>
            </a:r>
            <a:r>
              <a:rPr lang="ko-KR" altLang="en-US"/>
              <a:t> DM을 학습하기 위해서는 대량의 GPU와 시간이 필요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실제로 가장 강력한 DM을 학습시키기 위해선, 150~1000 V100 days가 필요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이를 해결하기 위해 diffusion model을 pretrained auto-encoder의 latent space에 적용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/>
          </a:bodyPr>
          <a:lstStyle/>
          <a:p>
            <a:r>
              <a:rPr lang="en-US" altLang="ko-KR" dirty="0"/>
              <a:t>Fine-tuning</a:t>
            </a:r>
            <a:r>
              <a:rPr lang="ko-KR" altLang="en-US" dirty="0"/>
              <a:t>을 </a:t>
            </a:r>
            <a:r>
              <a:rPr lang="ko-KR" altLang="en-US" dirty="0" err="1"/>
              <a:t>할때</a:t>
            </a:r>
            <a:r>
              <a:rPr lang="ko-KR" altLang="en-US" dirty="0"/>
              <a:t> 이진 서명을 고정하고</a:t>
            </a:r>
            <a:r>
              <a:rPr lang="en-US" altLang="ko-KR" dirty="0"/>
              <a:t>, </a:t>
            </a:r>
            <a:r>
              <a:rPr lang="ko-KR" altLang="en-US" dirty="0"/>
              <a:t>이 서명이 포함되도록 </a:t>
            </a:r>
            <a:r>
              <a:rPr lang="ko-KR" altLang="en-US" dirty="0" err="1"/>
              <a:t>디코더를</a:t>
            </a:r>
            <a:r>
              <a:rPr lang="ko-KR" altLang="en-US" dirty="0"/>
              <a:t> </a:t>
            </a:r>
            <a:r>
              <a:rPr lang="en-US" altLang="ko-KR" dirty="0"/>
              <a:t>Fine-tuning 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그렇게 학습된 모델은 이미지를 </a:t>
            </a:r>
            <a:r>
              <a:rPr lang="ko-KR" altLang="en-US" dirty="0" err="1"/>
              <a:t>생성할때</a:t>
            </a:r>
            <a:r>
              <a:rPr lang="ko-KR" altLang="en-US" dirty="0"/>
              <a:t> 해당 이진 서명이 </a:t>
            </a:r>
            <a:r>
              <a:rPr lang="en-US" altLang="ko-KR" dirty="0"/>
              <a:t>watermark</a:t>
            </a:r>
            <a:r>
              <a:rPr lang="ko-KR" altLang="en-US" dirty="0"/>
              <a:t>로 삽입된 이미지를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584168-DF65-40EB-9190-168E684D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72" y="1496113"/>
            <a:ext cx="503942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889"/>
            <a:ext cx="4912895" cy="448268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HiDDeN</a:t>
            </a:r>
            <a:r>
              <a:rPr lang="en-US" altLang="ko-KR" dirty="0"/>
              <a:t>: Hiding Data With Deep Networks</a:t>
            </a:r>
          </a:p>
          <a:p>
            <a:pPr>
              <a:buFontTx/>
              <a:buChar char="-"/>
            </a:pPr>
            <a:r>
              <a:rPr lang="ko-KR" altLang="en-US" dirty="0"/>
              <a:t>이미지에 메시지를 감추기 위한 모델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CNN </a:t>
            </a:r>
            <a:r>
              <a:rPr lang="ko-KR" altLang="en-US" dirty="0"/>
              <a:t>레이어 사용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2D7AFF-717D-4286-98A8-B927613E8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341" y="1027906"/>
            <a:ext cx="4972744" cy="1800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F8ACA6-A6CC-4D20-A518-C9AA292C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25" y="4132800"/>
            <a:ext cx="8841759" cy="27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4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논문 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B57CD-DDE7-4A6E-ABA0-CC6EBC59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867518"/>
            <a:ext cx="7640116" cy="5449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5AB265-72C5-4370-80DF-B45A2B2F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049" y="1896361"/>
            <a:ext cx="4667901" cy="33913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8A6122-B6D1-4719-800B-DA81F658A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34" y="1243807"/>
            <a:ext cx="10069330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5257800" cy="2889810"/>
          </a:xfrm>
        </p:spPr>
        <p:txBody>
          <a:bodyPr>
            <a:normAutofit/>
          </a:bodyPr>
          <a:lstStyle/>
          <a:p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10515600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Pre-train</a:t>
            </a:r>
          </a:p>
          <a:p>
            <a:r>
              <a:rPr lang="ko-KR" altLang="en-US" dirty="0"/>
              <a:t>먼저 이미지에 </a:t>
            </a:r>
            <a:r>
              <a:rPr lang="ko-KR" altLang="en-US" dirty="0" err="1"/>
              <a:t>랜덤한</a:t>
            </a:r>
            <a:r>
              <a:rPr lang="ko-KR" altLang="en-US" dirty="0"/>
              <a:t> 이진 서명을 삽입하고</a:t>
            </a:r>
            <a:r>
              <a:rPr lang="en-US" altLang="ko-KR" dirty="0"/>
              <a:t>, </a:t>
            </a:r>
            <a:r>
              <a:rPr lang="ko-KR" altLang="en-US" dirty="0"/>
              <a:t>그걸 다시 </a:t>
            </a:r>
            <a:r>
              <a:rPr lang="en-US" altLang="ko-KR" dirty="0"/>
              <a:t>decoding </a:t>
            </a:r>
            <a:r>
              <a:rPr lang="ko-KR" altLang="en-US" dirty="0"/>
              <a:t>하는 모델을 훈련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여기서 </a:t>
            </a:r>
            <a:r>
              <a:rPr lang="en-US" altLang="ko-KR" dirty="0"/>
              <a:t>WE</a:t>
            </a:r>
            <a:r>
              <a:rPr lang="ko-KR" altLang="en-US" dirty="0"/>
              <a:t>는 차후 </a:t>
            </a:r>
            <a:r>
              <a:rPr lang="en-US" altLang="ko-KR" dirty="0"/>
              <a:t>Fine-tuning</a:t>
            </a:r>
            <a:r>
              <a:rPr lang="ko-KR" altLang="en-US" dirty="0"/>
              <a:t>에 사용하지 않음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D78E2C-323C-417E-AF75-F3EEC179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527869"/>
            <a:ext cx="10993384" cy="21053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CD39C3-6B3F-47EE-A656-9EAB8D5C8D9A}"/>
              </a:ext>
            </a:extLst>
          </p:cNvPr>
          <p:cNvSpPr/>
          <p:nvPr/>
        </p:nvSpPr>
        <p:spPr>
          <a:xfrm>
            <a:off x="599308" y="4527868"/>
            <a:ext cx="4405829" cy="2105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98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4888832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Pre-train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44178-25B5-42D0-9114-B6D736F0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69" y="2538381"/>
            <a:ext cx="4179441" cy="58158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728998F-A9F3-4F4E-A099-BE16A5DB3737}"/>
              </a:ext>
            </a:extLst>
          </p:cNvPr>
          <p:cNvSpPr txBox="1">
            <a:spLocks/>
          </p:cNvSpPr>
          <p:nvPr/>
        </p:nvSpPr>
        <p:spPr>
          <a:xfrm>
            <a:off x="4102770" y="3394708"/>
            <a:ext cx="3784196" cy="1935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Lm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손실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비트의 수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비트 인덱스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öhne"/>
              </a:rPr>
              <a:t>m : </a:t>
            </a:r>
            <a:r>
              <a:rPr lang="ko-KR" altLang="en-US" b="0" i="0" dirty="0">
                <a:effectLst/>
                <a:latin typeface="Söhne"/>
              </a:rPr>
              <a:t>원본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원본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비트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KaTeX_Main"/>
              </a:rPr>
              <a:t>′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en-US" altLang="ko-KR" b="0" i="0" dirty="0">
                <a:effectLst/>
                <a:latin typeface="KaTeX_Main"/>
              </a:rPr>
              <a:t>′​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값</a:t>
            </a:r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B695CC-0568-433E-A7D1-B9473B04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916" y="5916472"/>
            <a:ext cx="7116168" cy="8002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6170EF-FADF-4A26-80DB-B426E531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32" y="5602103"/>
            <a:ext cx="7068536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3970B6-5284-4F9C-BDF9-4E45BBA90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5257800" cy="2889810"/>
          </a:xfrm>
        </p:spPr>
        <p:txBody>
          <a:bodyPr>
            <a:normAutofit/>
          </a:bodyPr>
          <a:lstStyle/>
          <a:p>
            <a:endParaRPr lang="en-US" altLang="ko-KR" sz="2800" dirty="0">
              <a:latin typeface="맑은 고딕 (본문)"/>
            </a:endParaRPr>
          </a:p>
          <a:p>
            <a:pPr marL="342900" indent="-342900" algn="l">
              <a:buFontTx/>
              <a:buChar char="-"/>
            </a:pPr>
            <a:endParaRPr lang="en-US" altLang="ko-KR" sz="2800" dirty="0">
              <a:latin typeface="맑은 고딕 (본문)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C264D-3DB7-40C2-BA84-1FEF2092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4527869"/>
            <a:ext cx="10993384" cy="210531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10515600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Fine-tuning</a:t>
            </a:r>
          </a:p>
          <a:p>
            <a:r>
              <a:rPr lang="ko-KR" altLang="en-US" dirty="0"/>
              <a:t>다른 </a:t>
            </a:r>
            <a:r>
              <a:rPr lang="en-US" altLang="ko-KR" dirty="0"/>
              <a:t>Laten Diffusion Model</a:t>
            </a:r>
            <a:r>
              <a:rPr lang="ko-KR" altLang="en-US" dirty="0"/>
              <a:t>을 그대로 사용</a:t>
            </a:r>
            <a:endParaRPr lang="en-US" altLang="ko-KR" dirty="0"/>
          </a:p>
          <a:p>
            <a:r>
              <a:rPr lang="ko-KR" altLang="en-US" dirty="0"/>
              <a:t>이미지에 고정시킨 이진 서명을 삽입하고</a:t>
            </a:r>
            <a:r>
              <a:rPr lang="en-US" altLang="ko-KR" dirty="0"/>
              <a:t>, </a:t>
            </a:r>
            <a:r>
              <a:rPr lang="ko-KR" altLang="en-US" dirty="0"/>
              <a:t>그걸 다시 </a:t>
            </a:r>
            <a:r>
              <a:rPr lang="en-US" altLang="ko-KR" dirty="0"/>
              <a:t>decoding </a:t>
            </a:r>
            <a:r>
              <a:rPr lang="ko-KR" altLang="en-US" dirty="0"/>
              <a:t>하는 모델을 훈련</a:t>
            </a:r>
            <a:endParaRPr lang="en-US" altLang="ko-KR" dirty="0"/>
          </a:p>
          <a:p>
            <a:r>
              <a:rPr lang="ko-KR" altLang="en-US" dirty="0" err="1"/>
              <a:t>학습하는건</a:t>
            </a:r>
            <a:r>
              <a:rPr lang="ko-KR" altLang="en-US" dirty="0"/>
              <a:t> </a:t>
            </a:r>
            <a:r>
              <a:rPr lang="en-US" altLang="ko-KR" dirty="0"/>
              <a:t>Decoder</a:t>
            </a:r>
            <a:r>
              <a:rPr lang="ko-KR" altLang="en-US" dirty="0"/>
              <a:t>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CD39C3-6B3F-47EE-A656-9EAB8D5C8D9A}"/>
              </a:ext>
            </a:extLst>
          </p:cNvPr>
          <p:cNvSpPr/>
          <p:nvPr/>
        </p:nvSpPr>
        <p:spPr>
          <a:xfrm>
            <a:off x="4954741" y="4343400"/>
            <a:ext cx="4201292" cy="2514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78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모델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5A909E-8A17-451D-B1FD-4ED5E9A31658}"/>
              </a:ext>
            </a:extLst>
          </p:cNvPr>
          <p:cNvSpPr txBox="1">
            <a:spLocks/>
          </p:cNvSpPr>
          <p:nvPr/>
        </p:nvSpPr>
        <p:spPr>
          <a:xfrm>
            <a:off x="838200" y="1833889"/>
            <a:ext cx="4888832" cy="4482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Fine-tuning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044178-25B5-42D0-9114-B6D736F0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05" y="2538381"/>
            <a:ext cx="4179441" cy="581587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728998F-A9F3-4F4E-A099-BE16A5DB3737}"/>
              </a:ext>
            </a:extLst>
          </p:cNvPr>
          <p:cNvSpPr txBox="1">
            <a:spLocks/>
          </p:cNvSpPr>
          <p:nvPr/>
        </p:nvSpPr>
        <p:spPr>
          <a:xfrm>
            <a:off x="3621506" y="3394708"/>
            <a:ext cx="3784196" cy="1935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Lm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</a:t>
            </a:r>
            <a:r>
              <a:rPr lang="en-US" altLang="ko-KR" sz="2800" b="0" i="0" dirty="0">
                <a:effectLst/>
                <a:latin typeface="Söhne"/>
              </a:rPr>
              <a:t>loss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k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메시지 비트의 수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비트 인덱스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Söhne"/>
              </a:rPr>
              <a:t> : </a:t>
            </a:r>
            <a:r>
              <a:rPr lang="ko-KR" altLang="en-US" b="0" i="0" dirty="0">
                <a:effectLst/>
                <a:latin typeface="Söhne"/>
              </a:rPr>
              <a:t>원본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ko-KR" altLang="en-US" b="0" i="0" dirty="0">
                <a:effectLst/>
                <a:latin typeface="KaTeX_Main"/>
              </a:rPr>
              <a:t>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원본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비트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</a:t>
            </a:r>
            <a:r>
              <a:rPr lang="en-US" altLang="ko-KR" b="0" i="0" dirty="0">
                <a:effectLst/>
                <a:latin typeface="KaTeX_Main"/>
              </a:rPr>
              <a:t>′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</a:t>
            </a:r>
            <a:endParaRPr lang="en-US" altLang="ko-KR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KaTeX_Math"/>
              </a:rPr>
              <a:t>mi</a:t>
            </a:r>
            <a:r>
              <a:rPr lang="en-US" altLang="ko-KR" b="0" i="0" dirty="0">
                <a:effectLst/>
                <a:latin typeface="KaTeX_Main"/>
              </a:rPr>
              <a:t>′​</a:t>
            </a:r>
            <a:r>
              <a:rPr lang="ko-KR" altLang="en-US" b="0" i="0" dirty="0">
                <a:effectLst/>
                <a:latin typeface="Söhne"/>
              </a:rPr>
              <a:t> </a:t>
            </a:r>
            <a:r>
              <a:rPr lang="en-US" altLang="ko-KR" b="0" i="0" dirty="0">
                <a:effectLst/>
                <a:latin typeface="Söhne"/>
              </a:rPr>
              <a:t>: </a:t>
            </a:r>
            <a:r>
              <a:rPr lang="ko-KR" altLang="en-US" b="0" i="0" dirty="0">
                <a:effectLst/>
                <a:latin typeface="Söhne"/>
              </a:rPr>
              <a:t>변형된 이미지에서 추출된 메시지의 </a:t>
            </a:r>
            <a:r>
              <a:rPr lang="en-US" altLang="ko-KR" b="0" i="1" dirty="0" err="1">
                <a:effectLst/>
                <a:latin typeface="KaTeX_Math"/>
              </a:rPr>
              <a:t>i</a:t>
            </a:r>
            <a:r>
              <a:rPr lang="ko-KR" altLang="en-US" b="0" i="0" dirty="0">
                <a:effectLst/>
                <a:latin typeface="Söhne"/>
              </a:rPr>
              <a:t> 번째 값</a:t>
            </a:r>
            <a:endParaRPr lang="en-US" altLang="ko-KR" b="0" i="0" dirty="0">
              <a:effectLst/>
              <a:latin typeface="Söhn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03ACBF-FEDB-48D2-9A4E-D366B8D40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58" y="2671989"/>
            <a:ext cx="1606774" cy="314369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D1A3911-07F0-4062-960B-7C673FA628F6}"/>
              </a:ext>
            </a:extLst>
          </p:cNvPr>
          <p:cNvSpPr txBox="1">
            <a:spLocks/>
          </p:cNvSpPr>
          <p:nvPr/>
        </p:nvSpPr>
        <p:spPr>
          <a:xfrm>
            <a:off x="7940844" y="2671988"/>
            <a:ext cx="3784196" cy="2525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sz="1100" b="0" i="1" dirty="0">
                <a:effectLst/>
                <a:latin typeface="KaTeX_Math"/>
              </a:rPr>
              <a:t>Li</a:t>
            </a:r>
            <a:r>
              <a:rPr lang="ko-KR" altLang="en-US" sz="1100" b="0" i="0" dirty="0">
                <a:effectLst/>
                <a:latin typeface="KaTeX_Main"/>
              </a:rPr>
              <a:t>​</a:t>
            </a:r>
            <a:r>
              <a:rPr lang="ko-KR" altLang="en-US" sz="1100" b="0" i="0" dirty="0">
                <a:effectLst/>
                <a:latin typeface="Söhne"/>
              </a:rPr>
              <a:t> </a:t>
            </a:r>
            <a:r>
              <a:rPr lang="en-US" altLang="ko-KR" sz="1100" b="0" i="0" dirty="0">
                <a:effectLst/>
                <a:latin typeface="Söhne"/>
              </a:rPr>
              <a:t>: </a:t>
            </a:r>
            <a:r>
              <a:rPr lang="ko-KR" altLang="en-US" sz="1100" b="0" i="0" dirty="0">
                <a:effectLst/>
                <a:latin typeface="Söhne"/>
              </a:rPr>
              <a:t>이미지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marL="0" indent="0" algn="l">
              <a:buNone/>
            </a:pPr>
            <a:r>
              <a:rPr lang="ko-KR" altLang="en-US" sz="1100" dirty="0">
                <a:latin typeface="Söhne"/>
              </a:rPr>
              <a:t>얼마나 원본 이미지와 비슷하게 복원하였는가</a:t>
            </a:r>
            <a:endParaRPr lang="en-US" altLang="ko-KR" sz="1100" dirty="0">
              <a:latin typeface="Söhne"/>
            </a:endParaRPr>
          </a:p>
          <a:p>
            <a:pPr marL="0" indent="0" algn="l">
              <a:buNone/>
            </a:pPr>
            <a:endParaRPr lang="en-US" altLang="ko-KR" sz="1100" dirty="0">
              <a:latin typeface="Söhne"/>
            </a:endParaRPr>
          </a:p>
          <a:p>
            <a:pPr marL="0" indent="0" algn="l">
              <a:buNone/>
            </a:pPr>
            <a:r>
              <a:rPr lang="ko-KR" altLang="en-US" sz="1100" b="0" i="0" dirty="0">
                <a:effectLst/>
                <a:latin typeface="Söhne"/>
              </a:rPr>
              <a:t>사용 가능한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effectLst/>
                <a:latin typeface="Söhne"/>
              </a:rPr>
              <a:t>Watson-VGG(Default)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Söhne"/>
              </a:rPr>
              <a:t>Watson-</a:t>
            </a:r>
            <a:r>
              <a:rPr lang="en-US" altLang="ko-KR" sz="1100" dirty="0" err="1">
                <a:latin typeface="Söhne"/>
              </a:rPr>
              <a:t>dft</a:t>
            </a:r>
            <a:endParaRPr lang="en-US" altLang="ko-KR" sz="1100" dirty="0">
              <a:latin typeface="Söhne"/>
            </a:endParaRPr>
          </a:p>
          <a:p>
            <a:r>
              <a:rPr lang="en-US" altLang="ko-KR" sz="1100" dirty="0">
                <a:latin typeface="Söhne"/>
              </a:rPr>
              <a:t>Watson-</a:t>
            </a:r>
            <a:r>
              <a:rPr lang="en-US" altLang="ko-KR" sz="1100" dirty="0" err="1">
                <a:latin typeface="Söhne"/>
              </a:rPr>
              <a:t>fft</a:t>
            </a:r>
            <a:endParaRPr lang="en-US" altLang="ko-KR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effectLst/>
                <a:latin typeface="Söhne"/>
              </a:rPr>
              <a:t>MSE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Söhne"/>
              </a:rPr>
              <a:t>SSIM</a:t>
            </a:r>
            <a:endParaRPr lang="en-US" altLang="ko-KR" sz="1100" b="0" i="0" dirty="0">
              <a:effectLst/>
              <a:latin typeface="Söhne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0CC596D-AEAD-45D2-99A9-582DF33A93DD}"/>
              </a:ext>
            </a:extLst>
          </p:cNvPr>
          <p:cNvSpPr txBox="1">
            <a:spLocks/>
          </p:cNvSpPr>
          <p:nvPr/>
        </p:nvSpPr>
        <p:spPr>
          <a:xfrm>
            <a:off x="669634" y="3394708"/>
            <a:ext cx="2157787" cy="193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>
                <a:effectLst/>
                <a:latin typeface="KaTeX_Math"/>
              </a:rPr>
              <a:t>L</a:t>
            </a:r>
            <a:r>
              <a:rPr lang="ko-KR" altLang="en-US" sz="1100" b="0" i="0" dirty="0">
                <a:effectLst/>
                <a:latin typeface="Söhne"/>
              </a:rPr>
              <a:t> </a:t>
            </a:r>
            <a:r>
              <a:rPr lang="en-US" altLang="ko-KR" sz="1100" b="0" i="0" dirty="0">
                <a:effectLst/>
                <a:latin typeface="Söhne"/>
              </a:rPr>
              <a:t>: </a:t>
            </a:r>
            <a:r>
              <a:rPr lang="ko-KR" altLang="en-US" sz="1100" b="0" i="0" dirty="0">
                <a:effectLst/>
                <a:latin typeface="Söhne"/>
              </a:rPr>
              <a:t>전체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 err="1">
                <a:effectLst/>
                <a:latin typeface="KaTeX_Math"/>
              </a:rPr>
              <a:t>Lm</a:t>
            </a:r>
            <a:r>
              <a:rPr lang="en-US" altLang="ko-KR" sz="1100" b="0" i="0" dirty="0">
                <a:effectLst/>
                <a:latin typeface="Söhne"/>
              </a:rPr>
              <a:t>​ : </a:t>
            </a:r>
            <a:r>
              <a:rPr lang="ko-KR" altLang="en-US" sz="1100" b="0" i="0" dirty="0">
                <a:effectLst/>
                <a:latin typeface="Söhne"/>
              </a:rPr>
              <a:t>메시지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100" b="0" i="1" dirty="0">
                <a:effectLst/>
                <a:latin typeface="KaTeX_Math"/>
              </a:rPr>
              <a:t>Li</a:t>
            </a:r>
            <a:r>
              <a:rPr lang="en-US" altLang="ko-KR" sz="1100" b="0" i="0" dirty="0">
                <a:effectLst/>
                <a:latin typeface="Söhne"/>
              </a:rPr>
              <a:t> : </a:t>
            </a:r>
            <a:r>
              <a:rPr lang="ko-KR" altLang="en-US" sz="1100" dirty="0">
                <a:latin typeface="Söhne"/>
              </a:rPr>
              <a:t>이미</a:t>
            </a:r>
            <a:r>
              <a:rPr lang="ko-KR" altLang="en-US" sz="1100" b="0" i="0" dirty="0">
                <a:effectLst/>
                <a:latin typeface="Söhne"/>
              </a:rPr>
              <a:t>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  <a:endParaRPr lang="ko-KR" altLang="en-US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l-GR" altLang="ko-KR" sz="1100" b="0" i="1" dirty="0">
                <a:effectLst/>
                <a:latin typeface="KaTeX_Math"/>
              </a:rPr>
              <a:t>λ</a:t>
            </a:r>
            <a:r>
              <a:rPr lang="en-US" altLang="ko-KR" sz="1100" b="0" i="1" dirty="0" err="1">
                <a:effectLst/>
                <a:latin typeface="KaTeX_Math"/>
              </a:rPr>
              <a:t>i</a:t>
            </a:r>
            <a:r>
              <a:rPr lang="en-US" altLang="ko-KR" sz="1100" b="0" i="0" dirty="0">
                <a:effectLst/>
                <a:latin typeface="Söhne"/>
              </a:rPr>
              <a:t>​ : </a:t>
            </a:r>
            <a:r>
              <a:rPr lang="ko-KR" altLang="en-US" sz="1100" b="0" i="0" dirty="0">
                <a:effectLst/>
                <a:latin typeface="Söhne"/>
              </a:rPr>
              <a:t>이미지 </a:t>
            </a:r>
            <a:r>
              <a:rPr lang="en-US" altLang="ko-KR" sz="1100" b="0" i="0" dirty="0">
                <a:effectLst/>
                <a:latin typeface="Söhne"/>
              </a:rPr>
              <a:t>loss</a:t>
            </a:r>
            <a:r>
              <a:rPr lang="ko-KR" altLang="en-US" sz="1100" b="0" i="0" dirty="0">
                <a:effectLst/>
                <a:latin typeface="Söhne"/>
              </a:rPr>
              <a:t> 가중치</a:t>
            </a:r>
            <a:endParaRPr lang="ko-KR" altLang="en-US" sz="1100" b="0" i="1" dirty="0">
              <a:effectLst/>
              <a:latin typeface="KaTeX_Math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1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9583374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510</ep:Words>
  <ep:PresentationFormat>와이드스크린</ep:PresentationFormat>
  <ep:Paragraphs>157</ep:Paragraphs>
  <ep:Slides>20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High-Resolution Image Synthesis with Latent Diffusion Models</vt:lpstr>
      <vt:lpstr>1. 논문 개요</vt:lpstr>
      <vt:lpstr>1. 논문 개요</vt:lpstr>
      <vt:lpstr>1. 논문 개요</vt:lpstr>
      <vt:lpstr>1. 논문 개요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2. 모델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2023-09-03T23:41:12.000</dcterms:created>
  <dc:creator>USER</dc:creator>
  <cp:lastModifiedBy>user02</cp:lastModifiedBy>
  <dcterms:modified xsi:type="dcterms:W3CDTF">2023-11-23T07:37:23.820</dcterms:modified>
  <cp:revision>238</cp:revision>
  <dc:title>End-to-end weakly-supervised semantic alignment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